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5" autoAdjust="0"/>
    <p:restoredTop sz="94660"/>
  </p:normalViewPr>
  <p:slideViewPr>
    <p:cSldViewPr snapToGrid="0">
      <p:cViewPr varScale="1">
        <p:scale>
          <a:sx n="63" d="100"/>
          <a:sy n="63" d="100"/>
        </p:scale>
        <p:origin x="62" y="3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02F0F-FFDA-0A46-8208-A754AD65D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677EAF-1F42-13A5-8990-1ADBC4E4B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2C20A-8D26-E00E-0D54-837C25FA4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ED63D-FADC-A26A-0658-0282FF04B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A8913-D54B-F95A-78CD-BE23658DD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2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D97D5-3550-866A-3455-FFCBD1638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5190A-7355-93AF-319B-2B59A89A1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AC404-78FD-37CA-A649-EA0FBC38A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08AFF-CBB4-D58B-104A-AF8850E51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FA4F5-4912-65F9-F037-572F9C91B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70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432AE-78FE-A5EC-B805-5EFDF949C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D04F5-1642-E728-3440-FB51A3685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4594E-59AF-EC2A-C6AE-75F925012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225F3-9AD0-8EF6-26C6-B2C31A1F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BEB0F-70F5-7B30-8478-054A81E0A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9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04FF2-3BF3-FD1A-0D48-2F85071C4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BDD07-7437-D3BB-480C-01C4520804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34D325-067D-8CF3-4225-02FBCB4D2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D9DAD4-38E7-C88F-C117-714489218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C3EF1B-2AC7-76BE-1E5D-37DC3039F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FE4FD-D8FD-487F-16BB-FC169323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9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3C9E-DF4C-581A-893B-9832FE951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A29BC-6B4B-30F7-093D-DE4FD3A8C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02025-E93F-1639-A431-438F13864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752663-7E37-45AF-9EB0-EDF20B7979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84C691-2A86-4ED3-4F72-09CB390C4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22EC42-8390-F45E-0958-07395F64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7F35CD-9DA1-4DCB-F17E-76483FDDF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A56ABB-CE24-CC3C-3500-E60A4DD4A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2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3A296-CF1D-D4BB-38A8-3AACAB479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8F2E1B-EA7A-ED0C-8244-E653A9965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48E54E-0613-3BCA-EC4F-A094142A2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545EE-00E0-031D-EFFF-67EFEF6B4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37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956010-0EDE-43BB-D2C9-BA6FBD2D1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AAA7D7-92FB-CFCA-EEF2-3F923B869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FDED1-B6D0-6ED7-7CC1-7E9AEC35E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49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D421-314C-42B0-8E63-93125033E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0CB43-CB66-EB5C-3587-81FC6485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EBBF8-0EBB-2073-3907-501C8A8F9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B690F-45B7-6919-F6E2-BB756EC62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B0284-C2C0-B6B3-6B9D-921C08326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FD5D70-D6DE-3118-2DFB-9D64A7FB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88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28A4A-CEC8-342B-78C6-A5D41C81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3D5C16-9FB2-E983-B796-35CB325FA2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063FC-A354-CB93-D6EC-C523AB0AD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59372-11EE-4D5D-B910-D03C7A733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5A7EC-430C-EFB4-52FF-BD1BC884C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522EA5-214D-FC9C-CEBF-04C13179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86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097CE-4FB7-DED2-7E2B-F269DAA93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DDBCE-6B03-A680-5333-8F9108344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C736B-1E1F-1F91-393A-B059DF033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EA754-624D-38FC-E459-8EC4FBB56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E32B3-C904-5300-9E63-51AF98B8B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44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D57CBA-3071-D513-5F94-5CFDF3E675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A2FD13-2111-D601-A242-49D1759463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3265E-F7DA-D3F2-C809-6A98D0DAE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AFB0E-685D-E3F4-05AC-96E22B841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67BC4-1134-3AFE-87F0-FD7BC2786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66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305010-055E-4440-1175-30119108E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DCE8A-49E2-4A68-C9B0-E1F6246C3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C2FD8-26BF-36A2-3446-25E3B52AB6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9B62D7-8E4F-407B-A123-29BCA1CE838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6DD9F-C010-A578-6D69-C78FC1A00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B4D47-E3CA-350D-BD3D-7DE248F75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591322-799D-44AC-AE3C-783A75DC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C29282-3CBA-62A1-7BDD-026D817935B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E21DA8-7D1F-5BC0-D779-6D91A47C2B4B}"/>
              </a:ext>
            </a:extLst>
          </p:cNvPr>
          <p:cNvSpPr txBox="1"/>
          <p:nvPr/>
        </p:nvSpPr>
        <p:spPr>
          <a:xfrm>
            <a:off x="1898184" y="1886611"/>
            <a:ext cx="839563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i="1" dirty="0"/>
              <a:t>Sign in and introductions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i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i="1" dirty="0"/>
              <a:t>Group initiation, objectives and status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i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i="1" dirty="0"/>
              <a:t>Summary of activity and progress since 2025 Image meeting</a:t>
            </a:r>
          </a:p>
          <a:p>
            <a:pPr lvl="1"/>
            <a:r>
              <a:rPr lang="en-US" sz="2400" i="1" dirty="0"/>
              <a:t>GSA 2025 Sed Pet Short Course</a:t>
            </a:r>
          </a:p>
          <a:p>
            <a:pPr lvl="1"/>
            <a:r>
              <a:rPr lang="en-US" sz="2400" i="1" dirty="0"/>
              <a:t>SEPM-ISGC Conference, June 2026, Golden CO</a:t>
            </a:r>
          </a:p>
          <a:p>
            <a:endParaRPr lang="en-US" sz="2400" i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i="1" dirty="0"/>
              <a:t>Ideas for education and awareness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i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i="1" dirty="0"/>
              <a:t>Opportunities for community engagement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E9E142-72DE-76BE-BC37-710D78CB7226}"/>
              </a:ext>
            </a:extLst>
          </p:cNvPr>
          <p:cNvSpPr txBox="1"/>
          <p:nvPr/>
        </p:nvSpPr>
        <p:spPr>
          <a:xfrm>
            <a:off x="890016" y="266206"/>
            <a:ext cx="1000963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Third Meeting of the SEPM Sedimentary Petrology Research Group</a:t>
            </a:r>
          </a:p>
          <a:p>
            <a:pPr algn="ctr"/>
            <a:r>
              <a:rPr lang="en-US" sz="2400" dirty="0"/>
              <a:t>Tuesday August 18</a:t>
            </a:r>
          </a:p>
          <a:p>
            <a:pPr algn="ctr"/>
            <a:r>
              <a:rPr lang="en-US" sz="2400" dirty="0"/>
              <a:t>IMAGE 2026, Houston Texas</a:t>
            </a:r>
          </a:p>
        </p:txBody>
      </p:sp>
    </p:spTree>
    <p:extLst>
      <p:ext uri="{BB962C8B-B14F-4D97-AF65-F5344CB8AC3E}">
        <p14:creationId xmlns:p14="http://schemas.microsoft.com/office/powerpoint/2010/main" val="103056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9863DD-F509-6B97-6CC8-D6BB81238C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B77584-EF56-E1AD-BC8A-AF3F71091ADF}"/>
              </a:ext>
            </a:extLst>
          </p:cNvPr>
          <p:cNvSpPr/>
          <p:nvPr/>
        </p:nvSpPr>
        <p:spPr>
          <a:xfrm>
            <a:off x="694944" y="1792224"/>
            <a:ext cx="10911840" cy="15483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AD958E-664F-88D1-1568-DA8302E9ED9A}"/>
              </a:ext>
            </a:extLst>
          </p:cNvPr>
          <p:cNvSpPr txBox="1"/>
          <p:nvPr/>
        </p:nvSpPr>
        <p:spPr>
          <a:xfrm>
            <a:off x="694944" y="730472"/>
            <a:ext cx="11021568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At the 2025 IMAGE meeting the “Clastic Diagenesis Group” was formally replaced by the new </a:t>
            </a:r>
            <a:r>
              <a:rPr lang="en-US" sz="2400" b="1" u="sng" dirty="0"/>
              <a:t>Sedimentary Petrology Research Group.</a:t>
            </a:r>
          </a:p>
          <a:p>
            <a:endParaRPr lang="en-US" dirty="0"/>
          </a:p>
          <a:p>
            <a:r>
              <a:rPr lang="en-US" sz="2000" dirty="0"/>
              <a:t>Objectives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Provide a forum and mechanism for collaborating and integrating across scales and focus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Highlight value of fundamental and applied research in clastic sedimentary petrology and petrography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Proactively build and expand community</a:t>
            </a:r>
          </a:p>
          <a:p>
            <a:endParaRPr lang="en-US" sz="2000" dirty="0"/>
          </a:p>
          <a:p>
            <a:r>
              <a:rPr lang="en-US" sz="2000" dirty="0"/>
              <a:t>Activities and conversations over the past year have indicated an increasing interest in the group.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Current email distribution is to 45 individuals. 10 more online requests to join in June-July.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Represented by industry, geologic survey and academic professionals and students</a:t>
            </a:r>
          </a:p>
          <a:p>
            <a:endParaRPr lang="en-US" sz="2000" dirty="0"/>
          </a:p>
          <a:p>
            <a:r>
              <a:rPr lang="en-US" sz="2000" dirty="0"/>
              <a:t>…But we still need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restructure/design the new RG webpage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formalize a new “member” distribution list for emails and announcements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solicit news and announcements for posting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activate and promote the RG LinkedIn Group (Gemma Barre volunteered)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3AC2EB-DBFC-F578-2BEF-AAADD2B81C85}"/>
              </a:ext>
            </a:extLst>
          </p:cNvPr>
          <p:cNvSpPr txBox="1"/>
          <p:nvPr/>
        </p:nvSpPr>
        <p:spPr>
          <a:xfrm>
            <a:off x="426720" y="176405"/>
            <a:ext cx="1159764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2400" i="1" dirty="0"/>
              <a:t>Group initiation, objectives and status</a:t>
            </a:r>
          </a:p>
        </p:txBody>
      </p:sp>
    </p:spTree>
    <p:extLst>
      <p:ext uri="{BB962C8B-B14F-4D97-AF65-F5344CB8AC3E}">
        <p14:creationId xmlns:p14="http://schemas.microsoft.com/office/powerpoint/2010/main" val="1623517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CA6D26-1947-2CBE-04FD-B7200F0324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41A8B7-5FB8-65F8-114E-282B53DE208E}"/>
              </a:ext>
            </a:extLst>
          </p:cNvPr>
          <p:cNvSpPr txBox="1"/>
          <p:nvPr/>
        </p:nvSpPr>
        <p:spPr>
          <a:xfrm>
            <a:off x="821436" y="1720997"/>
            <a:ext cx="10808208" cy="4485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GSA San Antonio 2025 </a:t>
            </a:r>
          </a:p>
          <a:p>
            <a:endParaRPr lang="en-US" sz="2400" b="1" dirty="0"/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Using basic Sandstone Petrology Concepts and Petrography Data to Understand the Resource and Storage Potential of Porous and Permeable Formations</a:t>
            </a:r>
            <a:endParaRPr lang="en-US" sz="2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/>
              <a:t>Small class, but course was well received</a:t>
            </a:r>
          </a:p>
          <a:p>
            <a:pPr lvl="1"/>
            <a:r>
              <a:rPr lang="en-US" sz="2400" dirty="0"/>
              <a:t>(cost of travel and course was prohibitive for some)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>
                <a:solidFill>
                  <a:srgbClr val="0070C0"/>
                </a:solidFill>
              </a:rPr>
              <a:t>Students were pleased to learn about how to use petrography and petrology to understand the porosity and permeability of sandstone reservoirs</a:t>
            </a:r>
          </a:p>
          <a:p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D749C7-2706-402B-9934-0D0D0785591B}"/>
              </a:ext>
            </a:extLst>
          </p:cNvPr>
          <p:cNvSpPr txBox="1"/>
          <p:nvPr/>
        </p:nvSpPr>
        <p:spPr>
          <a:xfrm>
            <a:off x="426720" y="176405"/>
            <a:ext cx="1159764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2400" i="1" dirty="0"/>
              <a:t>Summary of activity and progress since 2025 IMAGE meeting</a:t>
            </a:r>
          </a:p>
        </p:txBody>
      </p:sp>
    </p:spTree>
    <p:extLst>
      <p:ext uri="{BB962C8B-B14F-4D97-AF65-F5344CB8AC3E}">
        <p14:creationId xmlns:p14="http://schemas.microsoft.com/office/powerpoint/2010/main" val="554829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A32AF-0720-F914-9F7D-F5F4C4405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B46D06-D046-010A-CAE0-5F55D87216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57864E-0021-6DCD-CA1B-5689739A6E92}"/>
              </a:ext>
            </a:extLst>
          </p:cNvPr>
          <p:cNvSpPr/>
          <p:nvPr/>
        </p:nvSpPr>
        <p:spPr>
          <a:xfrm>
            <a:off x="457200" y="1719072"/>
            <a:ext cx="11198352" cy="159715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04E729-7D13-B0F9-1133-1F044E740842}"/>
              </a:ext>
            </a:extLst>
          </p:cNvPr>
          <p:cNvSpPr/>
          <p:nvPr/>
        </p:nvSpPr>
        <p:spPr>
          <a:xfrm>
            <a:off x="457200" y="3598650"/>
            <a:ext cx="11198352" cy="296451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80E045-1C90-F121-6471-772086CBC89E}"/>
              </a:ext>
            </a:extLst>
          </p:cNvPr>
          <p:cNvSpPr txBox="1"/>
          <p:nvPr/>
        </p:nvSpPr>
        <p:spPr>
          <a:xfrm>
            <a:off x="457200" y="953800"/>
            <a:ext cx="11399520" cy="563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IGSC-SEPM II Conference in Golden, CO 2026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Marsha French, Joann Welton, and Chris Matson co-chaired a session: “New advances in reservoir characterization to aid in evaluating sedimentary systems through time”</a:t>
            </a:r>
          </a:p>
          <a:p>
            <a:pPr lvl="2"/>
            <a:r>
              <a:rPr lang="en-US" sz="2400" dirty="0"/>
              <a:t>Talks covered modeling, reservoir quality and shale pore systems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Short Course: Using Sedimentary Petrology to Characterize Sandstone Reservoirs, Aquifers and Repositories (Suzanne Kairo , with contributions from Tim Diggs and David </a:t>
            </a:r>
            <a:r>
              <a:rPr lang="en-US" sz="2400" dirty="0" err="1"/>
              <a:t>Awwiller</a:t>
            </a:r>
            <a:r>
              <a:rPr lang="en-US" sz="2400" dirty="0"/>
              <a:t>)</a:t>
            </a:r>
          </a:p>
          <a:p>
            <a:pPr lvl="2"/>
            <a:r>
              <a:rPr lang="en-US" sz="2400" dirty="0"/>
              <a:t>12 students registered, attendees were interested and engaged, and all indicated in anonymous survey that they would recommend the course</a:t>
            </a:r>
          </a:p>
          <a:p>
            <a:pPr lvl="2">
              <a:lnSpc>
                <a:spcPct val="115000"/>
              </a:lnSpc>
            </a:pPr>
            <a:r>
              <a:rPr lang="en-US" sz="2000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“I would recommend this to anyone who needs to learn the fundamentals of sandstone petrography.”</a:t>
            </a:r>
          </a:p>
          <a:p>
            <a:pPr lvl="2">
              <a:lnSpc>
                <a:spcPct val="115000"/>
              </a:lnSpc>
            </a:pPr>
            <a:r>
              <a:rPr lang="en-US" sz="2000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“This should be basic training for all geologists.”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AFF578-FCFA-57CC-30BE-FFFC23DD89A1}"/>
              </a:ext>
            </a:extLst>
          </p:cNvPr>
          <p:cNvSpPr txBox="1"/>
          <p:nvPr/>
        </p:nvSpPr>
        <p:spPr>
          <a:xfrm>
            <a:off x="426720" y="176405"/>
            <a:ext cx="1159764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2400" i="1" dirty="0"/>
              <a:t>Summary of activity and progress since 2025 IMAGE meeting</a:t>
            </a:r>
          </a:p>
        </p:txBody>
      </p:sp>
    </p:spTree>
    <p:extLst>
      <p:ext uri="{BB962C8B-B14F-4D97-AF65-F5344CB8AC3E}">
        <p14:creationId xmlns:p14="http://schemas.microsoft.com/office/powerpoint/2010/main" val="3363894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7EE76-B308-0E26-8899-C3766444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27C56A-70B0-3DF5-EC0C-329792F2EB4D}"/>
              </a:ext>
            </a:extLst>
          </p:cNvPr>
          <p:cNvSpPr/>
          <p:nvPr/>
        </p:nvSpPr>
        <p:spPr>
          <a:xfrm>
            <a:off x="0" y="0"/>
            <a:ext cx="1231392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20429C-9FD8-E62D-1635-A7DF9D57DB27}"/>
              </a:ext>
            </a:extLst>
          </p:cNvPr>
          <p:cNvSpPr/>
          <p:nvPr/>
        </p:nvSpPr>
        <p:spPr>
          <a:xfrm>
            <a:off x="621792" y="2423138"/>
            <a:ext cx="11228832" cy="151485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2">
                  <a:lumMod val="25000"/>
                  <a:lumOff val="75000"/>
                </a:schemeClr>
              </a:gs>
              <a:gs pos="83000">
                <a:schemeClr val="tx2">
                  <a:lumMod val="25000"/>
                  <a:lumOff val="75000"/>
                </a:schemeClr>
              </a:gs>
              <a:gs pos="100000">
                <a:schemeClr val="tx2">
                  <a:lumMod val="25000"/>
                  <a:lumOff val="75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1AC0E8-30C9-41A7-3CC2-3EB43439A999}"/>
              </a:ext>
            </a:extLst>
          </p:cNvPr>
          <p:cNvSpPr/>
          <p:nvPr/>
        </p:nvSpPr>
        <p:spPr>
          <a:xfrm>
            <a:off x="621792" y="4160514"/>
            <a:ext cx="11228832" cy="205130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2">
                  <a:lumMod val="25000"/>
                  <a:lumOff val="75000"/>
                </a:schemeClr>
              </a:gs>
              <a:gs pos="83000">
                <a:schemeClr val="tx2">
                  <a:lumMod val="25000"/>
                  <a:lumOff val="75000"/>
                </a:schemeClr>
              </a:gs>
              <a:gs pos="100000">
                <a:schemeClr val="tx2">
                  <a:lumMod val="25000"/>
                  <a:lumOff val="75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C7B2E-CA97-7B11-DE91-D5F85F8640A6}"/>
              </a:ext>
            </a:extLst>
          </p:cNvPr>
          <p:cNvSpPr txBox="1"/>
          <p:nvPr/>
        </p:nvSpPr>
        <p:spPr>
          <a:xfrm>
            <a:off x="791122" y="1687503"/>
            <a:ext cx="112532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Summary of the meeting of the Sedimentary Petrology RG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Attendees represented a more diverse cross-section than those attending IMAGE 2025. Included representatives from: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academia, consulting and modeling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carbonate and mudstone petrology and stratigraphy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Main topic of discussion: the status of sedimentary petrology training in colleges and universities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Some programs have semester courses (CSM, Smith, U. Conn, U. Montana)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Others include it in sed/</a:t>
            </a:r>
            <a:r>
              <a:rPr lang="en-US" sz="2000" dirty="0" err="1"/>
              <a:t>strat</a:t>
            </a:r>
            <a:r>
              <a:rPr lang="en-US" sz="2000" dirty="0"/>
              <a:t> courses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Many have dropped it from curriculum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Many suggestions for addressing the gap, but no action items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2C8B81-1AA0-E882-A521-33634F3F7183}"/>
              </a:ext>
            </a:extLst>
          </p:cNvPr>
          <p:cNvSpPr txBox="1"/>
          <p:nvPr/>
        </p:nvSpPr>
        <p:spPr>
          <a:xfrm>
            <a:off x="304800" y="71306"/>
            <a:ext cx="1159764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2400" i="1" dirty="0"/>
              <a:t>Summary of activity and progress since 2025 IMAGE meeting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44B607-7DFF-84E4-58E1-6BFD0EB5AB50}"/>
              </a:ext>
            </a:extLst>
          </p:cNvPr>
          <p:cNvSpPr txBox="1"/>
          <p:nvPr/>
        </p:nvSpPr>
        <p:spPr>
          <a:xfrm>
            <a:off x="734568" y="990165"/>
            <a:ext cx="8668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IGSC-SEPM II Conference in Golden, CO 2026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656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8FED27-2832-055F-E555-B8BD718671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399">
                <a:schemeClr val="tx2">
                  <a:lumMod val="25000"/>
                  <a:lumOff val="75000"/>
                </a:schemeClr>
              </a:gs>
              <a:gs pos="11000">
                <a:schemeClr val="tx2">
                  <a:lumMod val="10000"/>
                  <a:lumOff val="90000"/>
                </a:schemeClr>
              </a:gs>
              <a:gs pos="75000">
                <a:schemeClr val="tx2">
                  <a:lumMod val="25000"/>
                  <a:lumOff val="75000"/>
                </a:schemeClr>
              </a:gs>
              <a:gs pos="100000">
                <a:schemeClr val="tx2">
                  <a:lumMod val="25000"/>
                  <a:lumOff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6DB9D1-D216-8ADB-72A3-26393D937275}"/>
              </a:ext>
            </a:extLst>
          </p:cNvPr>
          <p:cNvSpPr txBox="1"/>
          <p:nvPr/>
        </p:nvSpPr>
        <p:spPr>
          <a:xfrm>
            <a:off x="755904" y="625911"/>
            <a:ext cx="11204448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There is clearly a need to fill the growing gap in the future workforce skillset </a:t>
            </a:r>
          </a:p>
          <a:p>
            <a:pPr algn="ctr"/>
            <a:endParaRPr lang="en-US" sz="2000" b="1" dirty="0"/>
          </a:p>
          <a:p>
            <a:r>
              <a:rPr lang="en-US" sz="2000" dirty="0"/>
              <a:t>Develop online educational resources that could be freely accessed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Video lectures and tutorials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Tutorials with text and exercises (leverage some of the efforts and products from COVID-time)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Photomicrograph libraries (samples with metadata and annotations)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Virtual petrography resources: (digital) thin section libraries and free viewing tools</a:t>
            </a:r>
          </a:p>
          <a:p>
            <a:pPr lvl="1"/>
            <a:r>
              <a:rPr lang="en-US" sz="2000" dirty="0"/>
              <a:t>	</a:t>
            </a:r>
            <a:r>
              <a:rPr lang="en-US" sz="2000" b="1" i="1" dirty="0"/>
              <a:t>What organization would harbor these resources (SEPM, GSA, AAPG, a university?)</a:t>
            </a:r>
          </a:p>
          <a:p>
            <a:r>
              <a:rPr lang="en-US" sz="2000" dirty="0"/>
              <a:t>	</a:t>
            </a:r>
            <a:r>
              <a:rPr lang="en-US" sz="2000" b="1" dirty="0"/>
              <a:t>How might we leverage support of various Foundations (funding?, promotion?)</a:t>
            </a:r>
            <a:endParaRPr lang="en-US" sz="2000" dirty="0"/>
          </a:p>
          <a:p>
            <a:r>
              <a:rPr lang="en-US" sz="2000" dirty="0"/>
              <a:t>Develop a portfolio of in-person short courses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Offer at GSA national and section conferences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Consider all lithologies: sandstones, carbonates and mudstones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Provide different skill levels: introductory (student) and advanced (professional)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Offer both basic training and applied approaches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Offer on location road-show short courses (only instructors have to travel)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university-college communities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state surveys</a:t>
            </a:r>
          </a:p>
          <a:p>
            <a:pPr lvl="2"/>
            <a:r>
              <a:rPr lang="en-US" sz="2000" b="1" i="1" dirty="0"/>
              <a:t>Are there individuals with time, energy and passion for developing and teaching these?</a:t>
            </a:r>
          </a:p>
          <a:p>
            <a:endParaRPr lang="en-US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u="sng" dirty="0"/>
              <a:t>Post a directory of experienced specialists willing to mentor students and professionals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A0BF39-ABA3-2A3C-8A8F-BD8272B7906F}"/>
              </a:ext>
            </a:extLst>
          </p:cNvPr>
          <p:cNvSpPr txBox="1"/>
          <p:nvPr/>
        </p:nvSpPr>
        <p:spPr>
          <a:xfrm>
            <a:off x="3310128" y="16424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i="1" dirty="0"/>
              <a:t>Ideas for education and awareness</a:t>
            </a:r>
          </a:p>
        </p:txBody>
      </p:sp>
    </p:spTree>
    <p:extLst>
      <p:ext uri="{BB962C8B-B14F-4D97-AF65-F5344CB8AC3E}">
        <p14:creationId xmlns:p14="http://schemas.microsoft.com/office/powerpoint/2010/main" val="2724583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1E2E49-D9E6-E206-1122-5C90494308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399">
                <a:schemeClr val="tx2">
                  <a:lumMod val="25000"/>
                  <a:lumOff val="75000"/>
                </a:schemeClr>
              </a:gs>
              <a:gs pos="71000">
                <a:schemeClr val="tx2">
                  <a:lumMod val="10000"/>
                  <a:lumOff val="90000"/>
                </a:schemeClr>
              </a:gs>
              <a:gs pos="88000">
                <a:srgbClr val="C5DDF2"/>
              </a:gs>
              <a:gs pos="100000">
                <a:schemeClr val="tx2">
                  <a:lumMod val="25000"/>
                  <a:lumOff val="75000"/>
                </a:schemeClr>
              </a:gs>
              <a:gs pos="100000">
                <a:schemeClr val="tx2">
                  <a:lumMod val="25000"/>
                  <a:lumOff val="75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99AB34-25FE-ADCD-1606-3D32735749DA}"/>
              </a:ext>
            </a:extLst>
          </p:cNvPr>
          <p:cNvSpPr txBox="1"/>
          <p:nvPr/>
        </p:nvSpPr>
        <p:spPr>
          <a:xfrm>
            <a:off x="3048000" y="979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Opportunities for community engagement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D3BB78-E7D8-BB60-45F6-DA9B2CAF1B64}"/>
              </a:ext>
            </a:extLst>
          </p:cNvPr>
          <p:cNvSpPr txBox="1"/>
          <p:nvPr/>
        </p:nvSpPr>
        <p:spPr>
          <a:xfrm>
            <a:off x="908981" y="657657"/>
            <a:ext cx="10625328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Survey the Community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/>
              <a:t>Characterize the group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Areas of interest or specialization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Level of experience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Description of their work or school community and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Ways they might contribute to or be helped by the community</a:t>
            </a:r>
          </a:p>
          <a:p>
            <a:r>
              <a:rPr lang="en-US" sz="2000" b="1" dirty="0"/>
              <a:t>Identify initiatives that the RG could pursue or advance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Develop a list of questions, topics, research areas that could be the focus of symposia, workshops, courses,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Brainstorm ideas for a research conference that would address group objectives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WGSG model: short course-topical presentations-field trip</a:t>
            </a:r>
          </a:p>
          <a:p>
            <a:r>
              <a:rPr lang="en-US" sz="2000" b="1" dirty="0"/>
              <a:t>Identify individuals willing to propose or support specific initiatives.</a:t>
            </a:r>
          </a:p>
          <a:p>
            <a:endParaRPr lang="en-US" sz="2000" b="1" dirty="0"/>
          </a:p>
          <a:p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Have some fun!</a:t>
            </a:r>
            <a:endParaRPr lang="en-US" sz="2400" dirty="0"/>
          </a:p>
          <a:p>
            <a:r>
              <a:rPr lang="en-US" sz="2400" dirty="0"/>
              <a:t>Use social media (LinkedIn) to make connections, pose questions and inspire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Post photomicrographs on “Sedimentary Saturdays”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Start a monthly lunch talk or discussion on Zoom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Announce informal or impromptu get togethers, virtually or in-person</a:t>
            </a:r>
          </a:p>
        </p:txBody>
      </p:sp>
    </p:spTree>
    <p:extLst>
      <p:ext uri="{BB962C8B-B14F-4D97-AF65-F5344CB8AC3E}">
        <p14:creationId xmlns:p14="http://schemas.microsoft.com/office/powerpoint/2010/main" val="971584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860</Words>
  <Application>Microsoft Office PowerPoint</Application>
  <PresentationFormat>Widescreen</PresentationFormat>
  <Paragraphs>102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Suzanne Kairo</dc:creator>
  <cp:lastModifiedBy>Suzanne Kairo</cp:lastModifiedBy>
  <cp:revision>3</cp:revision>
  <dcterms:created xsi:type="dcterms:W3CDTF">2026-08-18T01:42:17Z</dcterms:created>
  <dcterms:modified xsi:type="dcterms:W3CDTF">2026-09-03T22:40:15Z</dcterms:modified>
</cp:coreProperties>
</file>